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304" r:id="rId2"/>
    <p:sldId id="316" r:id="rId3"/>
    <p:sldId id="298" r:id="rId4"/>
    <p:sldId id="300" r:id="rId5"/>
    <p:sldId id="299" r:id="rId6"/>
    <p:sldId id="293" r:id="rId7"/>
    <p:sldId id="257" r:id="rId8"/>
    <p:sldId id="281" r:id="rId9"/>
    <p:sldId id="310" r:id="rId10"/>
    <p:sldId id="311" r:id="rId11"/>
    <p:sldId id="312" r:id="rId12"/>
    <p:sldId id="313" r:id="rId13"/>
    <p:sldId id="259" r:id="rId14"/>
    <p:sldId id="282" r:id="rId15"/>
    <p:sldId id="260" r:id="rId16"/>
    <p:sldId id="280" r:id="rId17"/>
    <p:sldId id="283" r:id="rId18"/>
    <p:sldId id="261" r:id="rId19"/>
    <p:sldId id="262" r:id="rId20"/>
    <p:sldId id="302" r:id="rId21"/>
    <p:sldId id="284" r:id="rId22"/>
    <p:sldId id="303" r:id="rId23"/>
    <p:sldId id="263" r:id="rId24"/>
    <p:sldId id="285" r:id="rId25"/>
    <p:sldId id="264" r:id="rId26"/>
    <p:sldId id="286" r:id="rId27"/>
    <p:sldId id="265" r:id="rId28"/>
    <p:sldId id="295" r:id="rId29"/>
    <p:sldId id="287" r:id="rId30"/>
    <p:sldId id="266" r:id="rId31"/>
    <p:sldId id="267" r:id="rId32"/>
    <p:sldId id="268" r:id="rId33"/>
    <p:sldId id="269" r:id="rId34"/>
    <p:sldId id="296" r:id="rId35"/>
    <p:sldId id="288" r:id="rId36"/>
    <p:sldId id="270" r:id="rId37"/>
    <p:sldId id="271" r:id="rId38"/>
    <p:sldId id="289" r:id="rId39"/>
    <p:sldId id="272" r:id="rId40"/>
    <p:sldId id="290" r:id="rId41"/>
    <p:sldId id="273" r:id="rId42"/>
    <p:sldId id="274" r:id="rId43"/>
    <p:sldId id="275" r:id="rId44"/>
    <p:sldId id="291" r:id="rId45"/>
    <p:sldId id="276" r:id="rId46"/>
    <p:sldId id="292" r:id="rId47"/>
    <p:sldId id="277" r:id="rId48"/>
    <p:sldId id="309" r:id="rId49"/>
    <p:sldId id="317" r:id="rId50"/>
    <p:sldId id="278" r:id="rId51"/>
    <p:sldId id="294" r:id="rId52"/>
    <p:sldId id="306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D9"/>
    <a:srgbClr val="FFFFEB"/>
    <a:srgbClr val="FFFFCC"/>
    <a:srgbClr val="D5ABFF"/>
    <a:srgbClr val="CC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405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229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E3DBEE8-2562-4BD9-9E7D-F7AA6161F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1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AAFDA-CAFE-4F33-BDE8-108938EF02BF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D3AAD1-5B3D-4DDF-8FAB-17A862E39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3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2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" name="Rectangle 3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6A35FE-9DE7-4A42-87C0-368DF907C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5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3B3-0B3B-4EFF-9EA1-F3C4C9318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89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01DA-4220-45E9-9069-D0D3B978B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9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F178-08EE-4EF1-904C-36D13475D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2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F222-32FF-4FF3-A1FB-F81CFD898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4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FB68-36BA-48FB-B810-E5B0DD92F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3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C8F4-8638-4801-B5AE-CAE6AC5E1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8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D6E66-8A42-4DBE-A0C0-22AC3699B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5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7B32-943F-4B21-AE63-E6B2B4847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FC31-D1A9-441D-8306-0B1C2E7E7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CC8A-984F-4FDB-9C31-3FB65AF4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F7F5-D042-45F7-8063-2938C24D3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1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굴림" panose="020B0600000101010101" pitchFamily="34" charset="-127"/>
              </a:endParaRPr>
            </a:p>
          </p:txBody>
        </p:sp>
        <p:sp>
          <p:nvSpPr>
            <p:cNvPr id="1043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9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10D56A-4D04-4396-AC32-32D64E1F1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blakesl@ks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price@ksu.edu" TargetMode="External"/><Relationship Id="rId4" Type="http://schemas.openxmlformats.org/officeDocument/2006/relationships/hyperlink" Target="mailto:lnwadike@ks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e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hyperlink" Target="https://kstate.qualtrics.com/SE/?SID=SV_3OUTcwDHBakFx9H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griculture.ks.gov/docs/default-source/fsl--handouts/focus-on-food-safety-booklet.pdf?sfvrsn=6" TargetMode="External"/><Relationship Id="rId2" Type="http://schemas.openxmlformats.org/officeDocument/2006/relationships/hyperlink" Target="http://www.ksre.k-state.edu/foodsafety/topics/4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ghtbac.org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state.qualtrics.com/SE/?SID=SV_5dsAFbYeOWOf5K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4" y="457200"/>
            <a:ext cx="26336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005" y="3048001"/>
            <a:ext cx="7772400" cy="914400"/>
          </a:xfrm>
        </p:spPr>
        <p:txBody>
          <a:bodyPr/>
          <a:lstStyle/>
          <a:p>
            <a:r>
              <a:rPr lang="en-US" dirty="0" smtClean="0"/>
              <a:t>Food Safety at the </a:t>
            </a:r>
            <a:r>
              <a:rPr lang="en-US" dirty="0" err="1" smtClean="0"/>
              <a:t>Foodstand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848600" cy="1828800"/>
          </a:xfrm>
        </p:spPr>
        <p:txBody>
          <a:bodyPr/>
          <a:lstStyle/>
          <a:p>
            <a:pPr lvl="0" eaLnBrk="1" hangingPunct="1">
              <a:buClr>
                <a:srgbClr val="3399FF"/>
              </a:buClr>
            </a:pPr>
            <a:r>
              <a:rPr lang="en-US" altLang="en-US" sz="1000" dirty="0" smtClean="0">
                <a:solidFill>
                  <a:srgbClr val="000000"/>
                </a:solidFill>
              </a:rPr>
              <a:t>For Additional Information Contact:</a:t>
            </a:r>
          </a:p>
          <a:p>
            <a:pPr lvl="0" eaLnBrk="1" hangingPunct="1">
              <a:buClr>
                <a:srgbClr val="3399FF"/>
              </a:buClr>
            </a:pPr>
            <a:r>
              <a:rPr lang="en-US" altLang="en-US" sz="1000" dirty="0" smtClean="0">
                <a:solidFill>
                  <a:srgbClr val="000000"/>
                </a:solidFill>
              </a:rPr>
              <a:t>Karen Blakeslee, Extension Associate, Rapid Response Center Coordinator, </a:t>
            </a:r>
            <a:r>
              <a:rPr lang="en-US" altLang="en-US" sz="1000" dirty="0" smtClean="0">
                <a:solidFill>
                  <a:srgbClr val="000000"/>
                </a:solidFill>
                <a:hlinkClick r:id="rId3"/>
              </a:rPr>
              <a:t>kblakesl@ksu.edu</a:t>
            </a:r>
            <a:endParaRPr lang="en-US" altLang="en-US" sz="1000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3399FF"/>
              </a:buClr>
            </a:pPr>
            <a:r>
              <a:rPr lang="en-US" altLang="en-US" sz="1000" dirty="0" smtClean="0">
                <a:solidFill>
                  <a:srgbClr val="000000"/>
                </a:solidFill>
              </a:rPr>
              <a:t>Dr. </a:t>
            </a:r>
            <a:r>
              <a:rPr lang="en-US" altLang="en-US" sz="1000" dirty="0" err="1" smtClean="0">
                <a:solidFill>
                  <a:srgbClr val="000000"/>
                </a:solidFill>
              </a:rPr>
              <a:t>Londa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 err="1" smtClean="0">
                <a:solidFill>
                  <a:srgbClr val="000000"/>
                </a:solidFill>
              </a:rPr>
              <a:t>Nwadike</a:t>
            </a:r>
            <a:r>
              <a:rPr lang="en-US" altLang="en-US" sz="1000" dirty="0" smtClean="0">
                <a:solidFill>
                  <a:srgbClr val="000000"/>
                </a:solidFill>
              </a:rPr>
              <a:t>, Assistant Professor, Extension Food Safety. </a:t>
            </a:r>
            <a:r>
              <a:rPr lang="en-US" altLang="en-US" sz="1000" dirty="0" smtClean="0">
                <a:solidFill>
                  <a:srgbClr val="000000"/>
                </a:solidFill>
                <a:hlinkClick r:id="rId4"/>
              </a:rPr>
              <a:t>lnwadike@ksu.edu</a:t>
            </a:r>
            <a:endParaRPr lang="en-US" altLang="en-US" sz="1000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3399FF"/>
              </a:buClr>
            </a:pPr>
            <a:r>
              <a:rPr lang="en-US" altLang="en-US" sz="1000" dirty="0" smtClean="0">
                <a:solidFill>
                  <a:srgbClr val="000000"/>
                </a:solidFill>
              </a:rPr>
              <a:t>Gayle Price, Extension Specialist, Family and Consumer Sciences, SE Area</a:t>
            </a:r>
            <a:r>
              <a:rPr lang="en-US" altLang="en-US" sz="1000" smtClean="0">
                <a:solidFill>
                  <a:srgbClr val="000000"/>
                </a:solidFill>
              </a:rPr>
              <a:t>, </a:t>
            </a:r>
            <a:r>
              <a:rPr lang="en-US" altLang="en-US" sz="1000" smtClean="0">
                <a:solidFill>
                  <a:srgbClr val="000000"/>
                </a:solidFill>
                <a:hlinkClick r:id="rId5"/>
              </a:rPr>
              <a:t>gprice@ksu.edu</a:t>
            </a:r>
            <a:endParaRPr lang="en-US" altLang="en-US" sz="1000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3399FF"/>
              </a:buClr>
            </a:pPr>
            <a:endParaRPr lang="en-US" altLang="en-US" sz="1000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3399FF"/>
              </a:buClr>
            </a:pPr>
            <a:r>
              <a:rPr lang="en-US" altLang="en-US" sz="1000" dirty="0" smtClean="0">
                <a:solidFill>
                  <a:srgbClr val="000000"/>
                </a:solidFill>
              </a:rPr>
              <a:t>Original presentation created by Denise Sullivan past Extension </a:t>
            </a:r>
            <a:r>
              <a:rPr lang="en-US" altLang="en-US" sz="1000" dirty="0" smtClean="0">
                <a:solidFill>
                  <a:srgbClr val="000000"/>
                </a:solidFill>
              </a:rPr>
              <a:t>Agent-Family and Consumer </a:t>
            </a:r>
            <a:r>
              <a:rPr lang="en-US" altLang="en-US" sz="1000" dirty="0" smtClean="0">
                <a:solidFill>
                  <a:srgbClr val="000000"/>
                </a:solidFill>
              </a:rPr>
              <a:t>Sciences, Leavenworth </a:t>
            </a:r>
            <a:r>
              <a:rPr lang="en-US" altLang="en-US" sz="1000" dirty="0" smtClean="0">
                <a:solidFill>
                  <a:srgbClr val="000000"/>
                </a:solidFill>
              </a:rPr>
              <a:t>County </a:t>
            </a:r>
            <a:endParaRPr lang="en-US" alt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84F222-32FF-4FF3-A1FB-F81CFD8985C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2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Borne Illness: </a:t>
            </a:r>
            <a:br>
              <a:rPr lang="en-US" dirty="0" smtClean="0"/>
            </a:br>
            <a:r>
              <a:rPr lang="en-US" dirty="0" smtClean="0"/>
              <a:t>Who’s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Infants</a:t>
            </a:r>
          </a:p>
          <a:p>
            <a:r>
              <a:rPr lang="en-US" dirty="0" smtClean="0"/>
              <a:t>Young children</a:t>
            </a:r>
          </a:p>
          <a:p>
            <a:r>
              <a:rPr lang="en-US" dirty="0" smtClean="0"/>
              <a:t>Pregnant women</a:t>
            </a:r>
          </a:p>
          <a:p>
            <a:r>
              <a:rPr lang="en-US" dirty="0" smtClean="0"/>
              <a:t>Older adults</a:t>
            </a:r>
          </a:p>
          <a:p>
            <a:r>
              <a:rPr lang="en-US" dirty="0" smtClean="0"/>
              <a:t>People with weakened immune systems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74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FBI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Three types of microbial contaminants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Chemical</a:t>
            </a:r>
          </a:p>
          <a:p>
            <a:pPr lvl="2"/>
            <a:r>
              <a:rPr lang="en-US" dirty="0" smtClean="0"/>
              <a:t>Including natural plant or fish toxins</a:t>
            </a:r>
          </a:p>
          <a:p>
            <a:pPr lvl="1"/>
            <a:r>
              <a:rPr lang="en-US" dirty="0" smtClean="0"/>
              <a:t>Biological</a:t>
            </a:r>
          </a:p>
          <a:p>
            <a:pPr lvl="2"/>
            <a:r>
              <a:rPr lang="en-US" dirty="0" smtClean="0"/>
              <a:t>Bacteria</a:t>
            </a:r>
          </a:p>
          <a:p>
            <a:pPr lvl="2"/>
            <a:r>
              <a:rPr lang="en-US" dirty="0" smtClean="0"/>
              <a:t>Viruses</a:t>
            </a:r>
          </a:p>
          <a:p>
            <a:pPr lvl="2"/>
            <a:r>
              <a:rPr lang="en-US" dirty="0" smtClean="0"/>
              <a:t>Parasites</a:t>
            </a:r>
          </a:p>
          <a:p>
            <a:pPr lvl="2"/>
            <a:r>
              <a:rPr lang="en-US" dirty="0" smtClean="0"/>
              <a:t>Fungi</a:t>
            </a:r>
          </a:p>
          <a:p>
            <a:pPr lvl="3"/>
            <a:r>
              <a:rPr lang="en-US" dirty="0" smtClean="0"/>
              <a:t>Yeasts</a:t>
            </a:r>
          </a:p>
          <a:p>
            <a:pPr lvl="3"/>
            <a:r>
              <a:rPr lang="en-US" dirty="0" smtClean="0"/>
              <a:t>Molds</a:t>
            </a:r>
          </a:p>
          <a:p>
            <a:r>
              <a:rPr lang="en-US" dirty="0" smtClean="0"/>
              <a:t>Theses are all known as ‘microbes’</a:t>
            </a:r>
            <a:endParaRPr lang="en-US" dirty="0"/>
          </a:p>
          <a:p>
            <a:pPr lvl="1"/>
            <a:r>
              <a:rPr lang="en-US" dirty="0"/>
              <a:t>Present in food at purchase</a:t>
            </a:r>
          </a:p>
          <a:p>
            <a:pPr lvl="1"/>
            <a:r>
              <a:rPr lang="en-US" dirty="0"/>
              <a:t>Introduced by other products or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409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Microbes Need to Grow?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CC00FF"/>
                </a:solidFill>
              </a:rPr>
              <a:t>F</a:t>
            </a:r>
            <a:r>
              <a:rPr lang="en-US" dirty="0" smtClean="0"/>
              <a:t>ood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</a:t>
            </a:r>
            <a:r>
              <a:rPr lang="en-US" dirty="0" smtClean="0"/>
              <a:t>cid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T</a:t>
            </a:r>
            <a:r>
              <a:rPr lang="en-US" dirty="0" smtClean="0"/>
              <a:t>ime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T</a:t>
            </a:r>
            <a:r>
              <a:rPr lang="en-US" dirty="0" smtClean="0"/>
              <a:t>emperature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O</a:t>
            </a:r>
            <a:r>
              <a:rPr lang="en-US" dirty="0" smtClean="0"/>
              <a:t>xygen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M</a:t>
            </a:r>
            <a:r>
              <a:rPr lang="en-US" dirty="0" smtClean="0"/>
              <a:t>oisture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949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077200" cy="5668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Be careful when working with </a:t>
            </a:r>
            <a:r>
              <a:rPr lang="en-US" b="1" dirty="0" smtClean="0">
                <a:solidFill>
                  <a:schemeClr val="hlink"/>
                </a:solidFill>
              </a:rPr>
              <a:t>“potentially hazardous”</a:t>
            </a:r>
            <a:r>
              <a:rPr lang="en-US" dirty="0" smtClean="0"/>
              <a:t> foods.</a:t>
            </a:r>
          </a:p>
          <a:p>
            <a:pPr lvl="2" eaLnBrk="1" hangingPunct="1">
              <a:defRPr/>
            </a:pPr>
            <a:r>
              <a:rPr lang="en-US" sz="2200" dirty="0" smtClean="0"/>
              <a:t>These are foods that may become contaminated if not stored or cooked properly. 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sz="2400" dirty="0" smtClean="0"/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r>
              <a:rPr lang="en-US" sz="2400" dirty="0" smtClean="0"/>
              <a:t>  </a:t>
            </a:r>
            <a:r>
              <a:rPr lang="en-US" sz="2400" u="sng" dirty="0" smtClean="0"/>
              <a:t>Examples of “potentially hazardous” foods:</a:t>
            </a: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B3FBB-8406-486E-AE20-A2AD9172FF9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3" name="Oval 2"/>
          <p:cNvSpPr/>
          <p:nvPr/>
        </p:nvSpPr>
        <p:spPr>
          <a:xfrm>
            <a:off x="3771900" y="4570413"/>
            <a:ext cx="1447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Meat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3254375"/>
            <a:ext cx="1371600" cy="133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Poultry</a:t>
            </a:r>
          </a:p>
        </p:txBody>
      </p:sp>
      <p:sp>
        <p:nvSpPr>
          <p:cNvPr id="7" name="Oval 6"/>
          <p:cNvSpPr/>
          <p:nvPr/>
        </p:nvSpPr>
        <p:spPr>
          <a:xfrm>
            <a:off x="973138" y="5143500"/>
            <a:ext cx="142875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Milk</a:t>
            </a:r>
          </a:p>
        </p:txBody>
      </p:sp>
      <p:sp>
        <p:nvSpPr>
          <p:cNvPr id="9" name="Oval 8"/>
          <p:cNvSpPr/>
          <p:nvPr/>
        </p:nvSpPr>
        <p:spPr>
          <a:xfrm>
            <a:off x="6613525" y="4613275"/>
            <a:ext cx="142875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Egg products</a:t>
            </a:r>
          </a:p>
        </p:txBody>
      </p:sp>
      <p:sp>
        <p:nvSpPr>
          <p:cNvPr id="11" name="Oval 10"/>
          <p:cNvSpPr/>
          <p:nvPr/>
        </p:nvSpPr>
        <p:spPr>
          <a:xfrm>
            <a:off x="7010400" y="3230563"/>
            <a:ext cx="120491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Fish</a:t>
            </a:r>
          </a:p>
        </p:txBody>
      </p:sp>
      <p:sp>
        <p:nvSpPr>
          <p:cNvPr id="12" name="Oval 11"/>
          <p:cNvSpPr/>
          <p:nvPr/>
        </p:nvSpPr>
        <p:spPr>
          <a:xfrm>
            <a:off x="5105400" y="3581400"/>
            <a:ext cx="142875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Salads</a:t>
            </a:r>
          </a:p>
        </p:txBody>
      </p:sp>
      <p:sp>
        <p:nvSpPr>
          <p:cNvPr id="13" name="Oval 12"/>
          <p:cNvSpPr/>
          <p:nvPr/>
        </p:nvSpPr>
        <p:spPr>
          <a:xfrm>
            <a:off x="771525" y="3070225"/>
            <a:ext cx="1831975" cy="161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Sandwiches made with meat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600" smtClean="0"/>
              <a:t>You are responsible for identifying “potentially hazardous” foods.</a:t>
            </a:r>
          </a:p>
        </p:txBody>
      </p:sp>
      <p:sp>
        <p:nvSpPr>
          <p:cNvPr id="12291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Click below to reveal the “potentially hazardous” foods.</a:t>
            </a:r>
          </a:p>
        </p:txBody>
      </p:sp>
      <p:pic>
        <p:nvPicPr>
          <p:cNvPr id="12292" name="Picture 9" descr="MCj02159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1336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MCj02322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1193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MCj021593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676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7" descr="MCj020834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985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1" descr="MCFD01609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81513"/>
            <a:ext cx="17526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5" descr="MCj025076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14938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048000" y="4572000"/>
            <a:ext cx="1447800" cy="7794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Hazardous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676400" y="2971800"/>
            <a:ext cx="1447800" cy="7794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Hazardous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6324600" y="4800600"/>
            <a:ext cx="1447800" cy="7794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Hazardous</a:t>
            </a:r>
          </a:p>
        </p:txBody>
      </p:sp>
      <p:pic>
        <p:nvPicPr>
          <p:cNvPr id="12301" name="Picture 38" descr="MCj0406124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4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9C45FA-9B95-47A4-A731-4152CC9387EA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 animBg="1"/>
      <p:bldP spid="44065" grpId="0" animBg="1"/>
      <p:bldP spid="44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5181600" cy="5135563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Keep your work area clean and free of germs</a:t>
            </a:r>
          </a:p>
          <a:p>
            <a:pPr lvl="1" eaLnBrk="1" hangingPunct="1"/>
            <a:r>
              <a:rPr lang="en-US" altLang="en-US" sz="2400" smtClean="0"/>
              <a:t>A clean area helps reduce the risk of spreading “germs” such as bacteria, into food.</a:t>
            </a:r>
          </a:p>
          <a:p>
            <a:pPr lvl="1" eaLnBrk="1" hangingPunct="1"/>
            <a:endParaRPr lang="en-US" altLang="en-US" sz="2400" smtClean="0"/>
          </a:p>
          <a:p>
            <a:pPr eaLnBrk="1" hangingPunct="1"/>
            <a:r>
              <a:rPr lang="en-US" altLang="en-US" sz="2700" smtClean="0"/>
              <a:t>Germs can contaminate the food.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700" smtClean="0"/>
              <a:t>People can get very sick from eating contaminated food</a:t>
            </a:r>
            <a:r>
              <a:rPr lang="en-US" altLang="en-US" sz="2400" smtClean="0"/>
              <a:t>. </a:t>
            </a:r>
          </a:p>
        </p:txBody>
      </p:sp>
      <p:pic>
        <p:nvPicPr>
          <p:cNvPr id="17412" name="Picture 4" descr="MCj04244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191000"/>
            <a:ext cx="161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4DB124-1DC5-4B88-A024-013A5AB1E05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043113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are the Four Steps </a:t>
            </a:r>
            <a:br>
              <a:rPr lang="en-US" altLang="en-US" smtClean="0"/>
            </a:br>
            <a:r>
              <a:rPr lang="en-US" altLang="en-US" smtClean="0"/>
              <a:t>to Food Safety?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1688" y="4246563"/>
            <a:ext cx="7924800" cy="20431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people get an illness from eating contaminated food, it is because something probably went wrong in one of these areas.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49CD47-CBA1-4BB5-AEB3-8834F8770D4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4525"/>
            <a:ext cx="15335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5164138" y="3394075"/>
            <a:ext cx="9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COOK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0075"/>
            <a:ext cx="1533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108075" y="3368675"/>
            <a:ext cx="993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CLEAN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878013"/>
            <a:ext cx="1514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2952750" y="3402013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SEPARATE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1825"/>
            <a:ext cx="15335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Rectangle 5"/>
          <p:cNvSpPr>
            <a:spLocks noChangeArrowheads="1"/>
          </p:cNvSpPr>
          <p:nvPr/>
        </p:nvSpPr>
        <p:spPr bwMode="auto">
          <a:xfrm>
            <a:off x="7199313" y="34020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CHILL 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True or False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important food safety areas to remember are clean, separate, cook and chill.</a:t>
            </a:r>
          </a:p>
          <a:p>
            <a:pPr eaLnBrk="1" hangingPunct="1"/>
            <a:r>
              <a:rPr lang="en-US" altLang="en-US" sz="2000" smtClean="0"/>
              <a:t>Click to see the answer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CC0066"/>
                </a:solidFill>
              </a:rPr>
              <a:t>True</a:t>
            </a:r>
            <a:r>
              <a:rPr lang="en-US" altLang="en-US" sz="4000" b="1"/>
              <a:t> or False</a:t>
            </a:r>
          </a:p>
        </p:txBody>
      </p:sp>
      <p:pic>
        <p:nvPicPr>
          <p:cNvPr id="15365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819400" y="1143000"/>
            <a:ext cx="1447800" cy="6858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C3DCE6-3A1E-4BEC-BCBA-BDDEB2AE02A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1295400" y="2133600"/>
          <a:ext cx="6632575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Photo Editor Photo" r:id="rId3" imgW="4742857" imgH="1971950" progId="MSPhotoEd.3">
                  <p:embed/>
                </p:oleObj>
              </mc:Choice>
              <mc:Fallback>
                <p:oleObj name="Photo Editor Photo" r:id="rId3" imgW="4742857" imgH="197195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6632575" cy="275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4FA1D4-581C-4BAF-BD60-A78FA66D574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Cleaning and Sanitizing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70563" cy="4430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Keep work areas, equipment and dishes clean and </a:t>
            </a:r>
            <a:r>
              <a:rPr lang="en-US" altLang="en-US" sz="2500" dirty="0" smtClean="0">
                <a:solidFill>
                  <a:schemeClr val="accent4"/>
                </a:solidFill>
              </a:rPr>
              <a:t>sanitized.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b="1" dirty="0" smtClean="0">
                <a:solidFill>
                  <a:schemeClr val="hlink"/>
                </a:solidFill>
              </a:rPr>
              <a:t>“Sanitized”</a:t>
            </a:r>
            <a:r>
              <a:rPr lang="en-US" altLang="en-US" sz="2500" dirty="0" smtClean="0">
                <a:solidFill>
                  <a:schemeClr val="hlink"/>
                </a:solidFill>
              </a:rPr>
              <a:t> </a:t>
            </a:r>
            <a:r>
              <a:rPr lang="en-US" altLang="en-US" sz="2500" dirty="0" smtClean="0">
                <a:solidFill>
                  <a:schemeClr val="tx1"/>
                </a:solidFill>
              </a:rPr>
              <a:t>means you have used a sanitizer such as a bleach-water rinse, after cleaning.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Cleaning gets rid of what you </a:t>
            </a:r>
            <a:r>
              <a:rPr lang="en-US" altLang="en-US" sz="2500" b="1" dirty="0" smtClean="0">
                <a:solidFill>
                  <a:srgbClr val="CC00FF"/>
                </a:solidFill>
              </a:rPr>
              <a:t>CAN</a:t>
            </a:r>
            <a:r>
              <a:rPr lang="en-US" altLang="en-US" sz="2500" dirty="0" smtClean="0"/>
              <a:t> see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Sanitizing gets rid of what you </a:t>
            </a:r>
            <a:r>
              <a:rPr lang="en-US" altLang="en-US" sz="2500" b="1" dirty="0" smtClean="0">
                <a:solidFill>
                  <a:srgbClr val="CC00FF"/>
                </a:solidFill>
              </a:rPr>
              <a:t>CAN’T</a:t>
            </a:r>
            <a:r>
              <a:rPr lang="en-US" altLang="en-US" sz="2500" dirty="0" smtClean="0"/>
              <a:t> see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dirty="0" smtClean="0"/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C09C18-4E3B-4391-99DE-5B85F7875CB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0" b="15620"/>
          <a:stretch>
            <a:fillRect/>
          </a:stretch>
        </p:blipFill>
        <p:spPr bwMode="auto">
          <a:xfrm>
            <a:off x="6546850" y="35052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772400" cy="144780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Kids Keeping Food Stands Safe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Interactive Module for Temporary Youth Food Stand Workers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457200" y="3733800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Module designed by Bridget Curley, Former Program Assistant, 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Julie </a:t>
            </a:r>
            <a:r>
              <a:rPr lang="en-US" altLang="en-US" sz="1400" dirty="0">
                <a:solidFill>
                  <a:schemeClr val="tx1"/>
                </a:solidFill>
              </a:rPr>
              <a:t>Garden-Robinson, Food and Nutrition Specialist; 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revised </a:t>
            </a:r>
            <a:r>
              <a:rPr lang="en-US" altLang="en-US" sz="1400" dirty="0">
                <a:solidFill>
                  <a:schemeClr val="tx1"/>
                </a:solidFill>
              </a:rPr>
              <a:t>in 2014 by Kimberly Beauchamp, Food Safety/Food Entrepreneur </a:t>
            </a:r>
            <a:r>
              <a:rPr lang="en-US" altLang="en-US" sz="1400" dirty="0" smtClean="0">
                <a:solidFill>
                  <a:schemeClr val="tx1"/>
                </a:solidFill>
              </a:rPr>
              <a:t>Extension Specialist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307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C892B0-1D3B-4CDD-B09E-3C1D7F85D9E6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/>
          </a:p>
        </p:txBody>
      </p:sp>
      <p:pic>
        <p:nvPicPr>
          <p:cNvPr id="3080" name="Picture 10" descr="C:\Users\julie.gardenrobinson\Desktop\logos\2012 logos\NDSU Extension Service 2 lines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067300"/>
            <a:ext cx="3492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6089650" cy="50641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Clean surfaces such as counters and tables by wiping them with paper towels and sanitizer solution.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Homemade sanitizer solutions can be made by mixing </a:t>
            </a:r>
            <a:r>
              <a:rPr lang="en-US" altLang="en-US" sz="2400" dirty="0" smtClean="0">
                <a:solidFill>
                  <a:schemeClr val="tx2"/>
                </a:solidFill>
              </a:rPr>
              <a:t>1 tablespoon of chlorine bleach with 1 gallon of water. </a:t>
            </a:r>
          </a:p>
          <a:p>
            <a:pPr eaLnBrk="1" hangingPunct="1"/>
            <a:endParaRPr lang="en-US" alt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dirty="0" smtClean="0"/>
              <a:t>Do not use sponges or cloth towels to clean up spills.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0" b="15620"/>
          <a:stretch>
            <a:fillRect/>
          </a:stretch>
        </p:blipFill>
        <p:spPr bwMode="auto">
          <a:xfrm>
            <a:off x="6637338" y="7620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410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Inspect areas where food is prepared, eaten and served and identify areas that need to be cleaned </a:t>
            </a:r>
          </a:p>
          <a:p>
            <a:pPr eaLnBrk="1" hangingPunct="1"/>
            <a:r>
              <a:rPr lang="en-US" altLang="en-US" sz="2000" i="1" dirty="0" smtClean="0">
                <a:solidFill>
                  <a:srgbClr val="CC00FF"/>
                </a:solidFill>
              </a:rPr>
              <a:t>Click to see the three areas that need cleaning in this picture 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3999"/>
          <a:stretch>
            <a:fillRect/>
          </a:stretch>
        </p:blipFill>
        <p:spPr bwMode="auto">
          <a:xfrm>
            <a:off x="2590800" y="3124200"/>
            <a:ext cx="4298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86200" y="3886200"/>
            <a:ext cx="685800" cy="3667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Dirty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638800" y="3886200"/>
            <a:ext cx="685800" cy="3667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Dirty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685800" cy="3667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Dirty</a:t>
            </a:r>
          </a:p>
        </p:txBody>
      </p:sp>
      <p:pic>
        <p:nvPicPr>
          <p:cNvPr id="19463" name="Picture 11" descr="MCj040612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181600"/>
            <a:ext cx="11874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043E78-7D3A-4849-954C-240FBE89DA3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8" grpId="0" animBg="1"/>
      <p:bldP spid="460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Keeping it Clean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A Homemade sanitizer solution can be created from ___________?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r>
              <a:rPr lang="en-US" dirty="0" smtClean="0"/>
              <a:t>1 cup of water and 1 tablespoon of chlorine bleach.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endParaRPr lang="en-US" dirty="0" smtClean="0"/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r>
              <a:rPr lang="en-US" dirty="0" smtClean="0"/>
              <a:t>1 gallon of water and 1 tablespoon of chlorine bleach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endParaRPr lang="en-US" dirty="0" smtClean="0"/>
          </a:p>
          <a:p>
            <a:pPr marL="990600" lvl="1" indent="-533400" eaLnBrk="1" hangingPunct="1">
              <a:buFont typeface="Century Gothic" pitchFamily="34" charset="0"/>
              <a:buAutoNum type="alphaLcParenR"/>
              <a:defRPr/>
            </a:pPr>
            <a:r>
              <a:rPr lang="en-US" dirty="0" smtClean="0"/>
              <a:t>1 quart of water and 3 tablespoons of chlorine bleach. 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484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00200" y="51054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itchFamily="2" charset="2"/>
              <a:buChar char="¨"/>
            </a:pPr>
            <a:r>
              <a:rPr lang="en-US" altLang="en-US" sz="2000">
                <a:solidFill>
                  <a:schemeClr val="tx1"/>
                </a:solidFill>
              </a:rPr>
              <a:t> Click to reveal answer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838200" y="4065588"/>
            <a:ext cx="7543800" cy="1420812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79F563-63A3-407F-BF85-9EBBF25C75A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Cleaning dishes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8750" cy="533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u="sng" dirty="0" smtClean="0"/>
              <a:t>Scrape off excess food before washing dishes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dirty="0" smtClean="0"/>
              <a:t>#1) Wash dishes with warm, soapy water.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dirty="0" smtClean="0"/>
              <a:t>#2) Rinse off the soap with hot water.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dirty="0" smtClean="0"/>
              <a:t>#3) Next, rinse with the </a:t>
            </a:r>
            <a:r>
              <a:rPr lang="en-US" altLang="en-US" sz="2000" b="1" i="1" dirty="0" smtClean="0">
                <a:solidFill>
                  <a:srgbClr val="CC00FF"/>
                </a:solidFill>
              </a:rPr>
              <a:t>sanitizing solution.</a:t>
            </a:r>
            <a:r>
              <a:rPr lang="en-US" altLang="en-US" sz="2000" b="1" dirty="0" smtClean="0">
                <a:solidFill>
                  <a:srgbClr val="CC00FF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Sanitizing reduces the amount of germs on each item.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Just because something looks clean does not mean it is sanitized or safe to use.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</a:pPr>
            <a:r>
              <a:rPr lang="en-US" altLang="en-US" sz="2000" dirty="0" smtClean="0"/>
              <a:t>#4) Allow dishes to air dry.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Dishtowels can spread bacteria from dish to dish. 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9E37EA-75C8-4FEB-BB0C-BF1935727D67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45" b="13908"/>
          <a:stretch>
            <a:fillRect/>
          </a:stretch>
        </p:blipFill>
        <p:spPr bwMode="auto">
          <a:xfrm>
            <a:off x="1600200" y="4267200"/>
            <a:ext cx="57912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 have been assigned to help wash dishes. What is the correct order to clean dishes and utensils properly? </a:t>
            </a:r>
          </a:p>
          <a:p>
            <a:pPr eaLnBrk="1" hangingPunct="1"/>
            <a:r>
              <a:rPr lang="en-US" altLang="en-US" sz="2000" smtClean="0"/>
              <a:t>Click and the correct order will appear.</a:t>
            </a:r>
            <a:r>
              <a:rPr lang="en-US" altLang="en-US" smtClean="0"/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09800" y="4114800"/>
            <a:ext cx="1905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Scrape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3581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Sanitize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2209800" y="4572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Air dry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2209800" y="5105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Rinse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2209800" y="5638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Wash</a:t>
            </a:r>
          </a:p>
        </p:txBody>
      </p:sp>
      <p:pic>
        <p:nvPicPr>
          <p:cNvPr id="22536" name="Picture 39" descr="MCj04061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4953000"/>
            <a:ext cx="1057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D98FC4-7B7C-478D-ACC9-DBA244B491B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6666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6666 -0.077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3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6666 0.1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77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6666 -0.14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7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27083 -0.14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/>
      <p:bldP spid="47139" grpId="0"/>
      <p:bldP spid="47140" grpId="0"/>
      <p:bldP spid="471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Volunteer Health and Hygiene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5602"/>
            <a:ext cx="6705600" cy="5029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Wash your hands before starting work </a:t>
            </a:r>
            <a:r>
              <a:rPr lang="en-US" altLang="en-US" sz="2800" b="1" i="1" dirty="0" smtClean="0">
                <a:solidFill>
                  <a:srgbClr val="CC00FF"/>
                </a:solidFill>
              </a:rPr>
              <a:t>and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often during your shift.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Wash hands in warm, soapy water </a:t>
            </a:r>
            <a:r>
              <a:rPr lang="en-US" altLang="en-US" sz="2800" b="1" i="1" dirty="0" smtClean="0">
                <a:solidFill>
                  <a:srgbClr val="CC00FF"/>
                </a:solidFill>
              </a:rPr>
              <a:t>for at least </a:t>
            </a:r>
            <a:r>
              <a:rPr lang="en-US" altLang="en-US" sz="2800" dirty="0" smtClean="0"/>
              <a:t>20 seconds.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Dry them using a paper towel and throw the towel in the garbage.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Use hand antiseptics </a:t>
            </a:r>
            <a:r>
              <a:rPr lang="en-US" altLang="en-US" sz="2800" b="1" i="1" dirty="0" smtClean="0">
                <a:solidFill>
                  <a:srgbClr val="CC00FF"/>
                </a:solidFill>
              </a:rPr>
              <a:t>after </a:t>
            </a:r>
            <a:r>
              <a:rPr lang="en-US" altLang="en-US" sz="2800" dirty="0" smtClean="0">
                <a:solidFill>
                  <a:schemeClr val="tx1"/>
                </a:solidFill>
              </a:rPr>
              <a:t>not instead of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handwashing</a:t>
            </a:r>
            <a:r>
              <a:rPr lang="en-US" alt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E822FE-4D10-4F97-B302-D49FBCD2E9C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59706"/>
            <a:ext cx="1066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1780381" cy="12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7543800"/>
            <a:ext cx="30511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 Seconds…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/>
              <a:t>Is that a long time? How do you know when the 20 seconds are up?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Sing “Twinkle, Twinkle, Little Star”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Slowly count 20 Mississippis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Hum the “ABC” song to yourself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All are good ideas</a:t>
            </a:r>
          </a:p>
        </p:txBody>
      </p:sp>
      <p:pic>
        <p:nvPicPr>
          <p:cNvPr id="24580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Using any of these ideas while washing your hands will help you wash them long enough to get them clean!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00200" y="51054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itchFamily="2" charset="2"/>
              <a:buChar char="¨"/>
            </a:pPr>
            <a:r>
              <a:rPr lang="en-US" altLang="en-US" sz="2000">
                <a:solidFill>
                  <a:schemeClr val="tx1"/>
                </a:solidFill>
              </a:rPr>
              <a:t> Click to reveal answer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1295400" y="4343400"/>
            <a:ext cx="3657600" cy="609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1C0CC7-CA98-4393-BD62-E604F421C8D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60" grpId="0"/>
      <p:bldP spid="491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algn="l" eaLnBrk="1" hangingPunct="1"/>
            <a:r>
              <a:rPr lang="en-US" altLang="en-US" sz="3400" smtClean="0"/>
              <a:t>          Always Wash Your Hands: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3158"/>
            <a:ext cx="7162800" cy="490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… Before touching food or clean surfaces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… After you touch food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… If you touch your face, touch your eyes,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touch your hair, blow your nose, take out 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garbage or go to the bathroom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… If you handle money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Money is covered in germs.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If you touch money while wearing gloves, </a:t>
            </a:r>
          </a:p>
          <a:p>
            <a:pPr marL="457200" lvl="1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wash your hands and re-glove before touching food.</a:t>
            </a:r>
          </a:p>
          <a:p>
            <a:pPr marL="457200" lvl="1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… If you use your phone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Cell phones are covered in germs.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If you use your phone, wash your hands</a:t>
            </a:r>
          </a:p>
          <a:p>
            <a:pPr marL="0" indent="0" eaLnBrk="1" hangingPunct="1">
              <a:lnSpc>
                <a:spcPct val="80000"/>
              </a:lnSpc>
              <a:buFont typeface="Century Gothic" pitchFamily="34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before touching food or clean surfaces.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30911E-9092-4244-B71B-6F5B76A7335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/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3" r="16873"/>
          <a:stretch>
            <a:fillRect/>
          </a:stretch>
        </p:blipFill>
        <p:spPr bwMode="auto">
          <a:xfrm>
            <a:off x="5961799" y="4665579"/>
            <a:ext cx="22860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2"/>
          <a:stretch>
            <a:fillRect/>
          </a:stretch>
        </p:blipFill>
        <p:spPr bwMode="auto">
          <a:xfrm>
            <a:off x="6553200" y="2850713"/>
            <a:ext cx="1678557" cy="13157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09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Keep Neat and Clean!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6705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dirty="0" smtClean="0"/>
              <a:t>Before starting your shift, have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</a:t>
            </a:r>
            <a:r>
              <a:rPr lang="en-US" sz="2300" dirty="0" smtClean="0"/>
              <a:t>   a clean appearance, a clean shirt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</a:t>
            </a:r>
            <a:r>
              <a:rPr lang="en-US" sz="2300" dirty="0" smtClean="0"/>
              <a:t>   and a clean apron to keep your 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</a:t>
            </a:r>
            <a:r>
              <a:rPr lang="en-US" sz="2300" dirty="0" smtClean="0"/>
              <a:t>   clothes from becoming dirty.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300" dirty="0" smtClean="0"/>
          </a:p>
          <a:p>
            <a:pPr eaLnBrk="1" hangingPunct="1">
              <a:defRPr/>
            </a:pPr>
            <a:r>
              <a:rPr lang="en-US" sz="2300" dirty="0" smtClean="0"/>
              <a:t>If you have long hair, tie it back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300" dirty="0"/>
              <a:t> </a:t>
            </a:r>
            <a:r>
              <a:rPr lang="en-US" sz="2300" dirty="0" smtClean="0"/>
              <a:t>   </a:t>
            </a:r>
            <a:endParaRPr lang="en-US" sz="2300" dirty="0"/>
          </a:p>
          <a:p>
            <a:pPr eaLnBrk="1" hangingPunct="1">
              <a:defRPr/>
            </a:pPr>
            <a:r>
              <a:rPr lang="en-US" sz="2300" dirty="0" smtClean="0"/>
              <a:t>Wearing a hair restraint isn’t required but is a good idea to keep hair out of food.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90A5CB-93F4-4FD7-BE04-46B637F7F6CB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81163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290763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You are about to start your shift.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Which of the following should you do before starting? </a:t>
            </a:r>
          </a:p>
          <a:p>
            <a:pPr eaLnBrk="1" hangingPunct="1"/>
            <a:r>
              <a:rPr lang="en-US" altLang="en-US" sz="2000" smtClean="0"/>
              <a:t>Click to reveal answer.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00200" y="4724400"/>
            <a:ext cx="2971800" cy="12811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b="1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Important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34000" y="2438400"/>
            <a:ext cx="2590800" cy="13112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Important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b="1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5" name="Picture 8" descr="MCj040612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562600"/>
            <a:ext cx="9255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B6555-3568-4EAA-B75C-9150E287DF5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700" smtClean="0"/>
              <a:t>How to work though this program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en-US" sz="2400" smtClean="0"/>
              <a:t>Click the left mouse button (or the down arrow )to go to the next bullet or slide.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Before you go through the module, a new window will open, and you’ll answer some survey questions.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When you are finished with the survey questions, close the window to return to the slides in this program module.     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88C090-CA7A-4CD1-9DC8-281B4B3B4E06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500" smtClean="0"/>
              <a:t>        Glove Safety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47" y="1456740"/>
            <a:ext cx="7162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Everyone should wear disposable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gloves when handling ready-to-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eat-food.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Be sure to put on </a:t>
            </a:r>
            <a:r>
              <a:rPr lang="en-US" sz="2400" b="1" i="1" dirty="0" smtClean="0">
                <a:solidFill>
                  <a:srgbClr val="CC00FF"/>
                </a:solidFill>
              </a:rPr>
              <a:t>new</a:t>
            </a:r>
            <a:r>
              <a:rPr lang="en-US" sz="2400" dirty="0" smtClean="0"/>
              <a:t> gloves, </a:t>
            </a:r>
          </a:p>
          <a:p>
            <a:pPr marL="0" indent="0" eaLnBrk="1" hangingPunct="1">
              <a:lnSpc>
                <a:spcPct val="90000"/>
              </a:lnSpc>
              <a:buFont typeface="Century Gothic" pitchFamily="34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after washing your hands.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Change gloves, if they become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dirty or torn, or if you switch tasks.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For example, if you are serving nachos and then switch to serving burgers, change your gloves to prevent cross contamination.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DD5633-AA9A-4AB1-A3A9-2A15A4F86271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3129755"/>
            <a:ext cx="254793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74688"/>
            <a:ext cx="244951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6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931863" y="1905000"/>
          <a:ext cx="7297737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Photo Editor Photo" r:id="rId3" imgW="7104762" imgH="2572109" progId="MSPhotoEd.3">
                  <p:embed/>
                </p:oleObj>
              </mc:Choice>
              <mc:Fallback>
                <p:oleObj name="Photo Editor Photo" r:id="rId3" imgW="7104762" imgH="257210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905000"/>
                        <a:ext cx="7297737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3CDE98-3EE6-47FF-8A1B-728763277B1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Contamination and Foodborne Illness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4993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Separate foods, to reduce the risk of transferring germs from one      food to another.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1000" dirty="0" smtClean="0"/>
          </a:p>
          <a:p>
            <a:pPr lvl="4" eaLnBrk="1" hangingPunct="1">
              <a:defRPr/>
            </a:pPr>
            <a:r>
              <a:rPr lang="en-US" dirty="0" smtClean="0"/>
              <a:t>Foods can pick up germs if </a:t>
            </a:r>
          </a:p>
          <a:p>
            <a:pPr marL="1828800" lvl="4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it touches a surface that has    </a:t>
            </a:r>
          </a:p>
          <a:p>
            <a:pPr marL="1828800" lvl="4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not been cleaned and </a:t>
            </a:r>
          </a:p>
          <a:p>
            <a:pPr marL="1828800" lvl="4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sanitized properly.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C00FF"/>
                </a:solidFill>
              </a:rPr>
              <a:t>Never</a:t>
            </a:r>
            <a:r>
              <a:rPr lang="en-US" sz="2400" dirty="0" smtClean="0"/>
              <a:t> allow raw food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400" dirty="0" smtClean="0"/>
              <a:t>    to come in contact with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400" dirty="0" smtClean="0"/>
              <a:t>    cooked or ready-to-serve food.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72D44-25CA-44D0-BE45-479C0E9893EF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00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1676400"/>
            <a:ext cx="25765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344988"/>
            <a:ext cx="247173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4763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Serving Utensil Use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524000"/>
            <a:ext cx="8259762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Before starting your shift, have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the correct supplies available.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Have serving utensils, such as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    tongs, ladles and scoops, ready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    so you minimize your food contact.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000" dirty="0" smtClean="0"/>
              <a:t>Have enough utensils available for each different food.</a:t>
            </a:r>
          </a:p>
          <a:p>
            <a:pPr lvl="1" eaLnBrk="1" hangingPunct="1">
              <a:defRPr/>
            </a:pPr>
            <a:r>
              <a:rPr lang="en-US" sz="2000" dirty="0" smtClean="0"/>
              <a:t>For example, you do not want to use the hot dog tongs to grab a cookie. 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0A7200-5BD4-408F-86DA-05AD0F8542B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71788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If you need to touch food,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800" dirty="0" smtClean="0"/>
              <a:t>    only do so wearing clean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disposable gloves.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When filling cup, plate and napkin dispensers, fill from the back or bottom so all products are used in the order you fill them.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77DF85-97F3-4BCB-9610-A53044B4BB68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00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5908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6858000" cy="51054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000" smtClean="0"/>
              <a:t>Click and the correct answers will appear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5800" y="25146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528" r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1. Hot dog			a. Gloved hand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2. Mashed potatoes	b. Ladle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3. Soup			c. Scoop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4. Nacho chips		d. Tongs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85800" y="25146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528" r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tabLst>
                <a:tab pos="457200" algn="l"/>
                <a:tab pos="2743200" algn="l"/>
              </a:tabLst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1. Hot dog		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d. Tongs</a:t>
            </a:r>
            <a:endParaRPr lang="en-US" altLang="en-US" sz="2800">
              <a:solidFill>
                <a:srgbClr val="CC0066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2. Mashed potatoes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c. Scoop</a:t>
            </a:r>
            <a:endParaRPr lang="en-US" altLang="en-US" sz="2800">
              <a:solidFill>
                <a:srgbClr val="CC0066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3. Soup		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b. Ladle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	4. Nacho chips		</a:t>
            </a:r>
            <a:r>
              <a:rPr lang="en-US" altLang="en-US" sz="2800">
                <a:solidFill>
                  <a:srgbClr val="CC0066"/>
                </a:solidFill>
                <a:cs typeface="Times New Roman" pitchFamily="18" charset="0"/>
              </a:rPr>
              <a:t>a. Gloved hand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3797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848600" cy="1706562"/>
          </a:xfrm>
        </p:spPr>
        <p:txBody>
          <a:bodyPr/>
          <a:lstStyle/>
          <a:p>
            <a:pPr eaLnBrk="1" hangingPunct="1"/>
            <a:r>
              <a:rPr lang="en-US" altLang="en-US" smtClean="0"/>
              <a:t>Match the following foods with the proper serving utensils :</a:t>
            </a:r>
          </a:p>
        </p:txBody>
      </p:sp>
      <p:pic>
        <p:nvPicPr>
          <p:cNvPr id="33798" name="Picture 12" descr="MCj04061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919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711C1F-626A-4518-90FB-5DEFBE151E8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2209800" y="1066800"/>
          <a:ext cx="4567238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Photo Editor Photo" r:id="rId3" imgW="4629796" imgH="4458322" progId="MSPhotoEd.3">
                  <p:embed/>
                </p:oleObj>
              </mc:Choice>
              <mc:Fallback>
                <p:oleObj name="Photo Editor Photo" r:id="rId3" imgW="4629796" imgH="445832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4567238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B1F48A-AA31-4453-B2E1-DD33272BFC7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Preparing, cooking and serving food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825" y="1981200"/>
            <a:ext cx="5895975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Keep the temperature “danger zone” in mind.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Danger Zone = Temperatures  between 41 F and 135 F.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At these temperatures, germs and bacteria can grow quickly.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An adult should check foods with a thermometer frequently to ensure that temperatures are safe.</a:t>
            </a:r>
          </a:p>
        </p:txBody>
      </p:sp>
      <p:pic>
        <p:nvPicPr>
          <p:cNvPr id="35844" name="Picture 4" descr="MCj030525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7997">
            <a:off x="1282700" y="4033838"/>
            <a:ext cx="798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B88055-3515-4C96-BD69-986606B6548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000"/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600200"/>
            <a:ext cx="215741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You noticed some of the equipment is not heating foods correctly.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Pick out the foods in the temperature danger zone. </a:t>
            </a:r>
          </a:p>
          <a:p>
            <a:pPr eaLnBrk="1" hangingPunct="1"/>
            <a:r>
              <a:rPr lang="en-US" altLang="en-US" sz="2000" dirty="0" smtClean="0"/>
              <a:t>Click to see the answer.</a:t>
            </a:r>
          </a:p>
        </p:txBody>
      </p:sp>
      <p:pic>
        <p:nvPicPr>
          <p:cNvPr id="36868" name="Picture 4" descr="thermometer_in_burger_cutou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r="13132" b="8638"/>
          <a:stretch>
            <a:fillRect/>
          </a:stretch>
        </p:blipFill>
        <p:spPr bwMode="auto">
          <a:xfrm>
            <a:off x="5867400" y="3200400"/>
            <a:ext cx="24352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thermometer_in_quiche_cut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/>
          <a:stretch>
            <a:fillRect/>
          </a:stretch>
        </p:blipFill>
        <p:spPr bwMode="auto">
          <a:xfrm>
            <a:off x="382194" y="2895600"/>
            <a:ext cx="3767531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thermometer_in_chicken_breast_cutou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24034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90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038600" y="4038600"/>
            <a:ext cx="1828800" cy="13112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Poultry should be heated to 165F not 65F</a:t>
            </a:r>
          </a:p>
        </p:txBody>
      </p:sp>
      <p:pic>
        <p:nvPicPr>
          <p:cNvPr id="36873" name="Picture 12" descr="MCj040612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9906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A72FC6-57DD-4FB9-AFA7-0B304C28EF92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Serving Customers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Food should be served to customers with disposable dishes, such as paper plates, Styrofoam cups and plastic silverware.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When handing plates, cups or silverware to customers, never touch the part that will come in contact with food or the person’s mouth.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If customers ask you to carry items for them, take only what you can handle. 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A3BBA4-1036-45AE-AD6D-8BC64641E847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When you see this symbol          ,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click your mouse once to see answer. 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When you see this symbol,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   “stop and think” of the answer. Then,    click your mouse to see the answer. 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 smtClean="0"/>
          </a:p>
        </p:txBody>
      </p:sp>
      <p:pic>
        <p:nvPicPr>
          <p:cNvPr id="5123" name="Picture 5" descr="MCj04061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810000"/>
            <a:ext cx="801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6D28D0-BDAC-4260-A909-645E729AAD35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7" name="Picture 4" descr="MCj040773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965200"/>
            <a:ext cx="820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 have to serve food to customers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Click to reveal the portion of these objects that you should touch while passing food to customers.</a:t>
            </a:r>
            <a:r>
              <a:rPr lang="en-US" altLang="en-US" smtClean="0"/>
              <a:t> </a:t>
            </a:r>
          </a:p>
        </p:txBody>
      </p:sp>
      <p:pic>
        <p:nvPicPr>
          <p:cNvPr id="38916" name="Picture 5" descr="MCj04046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25273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MCj025082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1241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21336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4191">
            <a:off x="5005388" y="3757612"/>
            <a:ext cx="685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14" descr="MCj025082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128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5" name="AutoShape 15"/>
          <p:cNvSpPr>
            <a:spLocks noChangeArrowheads="1"/>
          </p:cNvSpPr>
          <p:nvPr/>
        </p:nvSpPr>
        <p:spPr bwMode="auto">
          <a:xfrm rot="544290">
            <a:off x="2057400" y="5105400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 rot="-773291">
            <a:off x="2590800" y="41910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 rot="2069037">
            <a:off x="5410200" y="53340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309513">
            <a:off x="7696200" y="32766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8925" name="Picture 20" descr="MCj040612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648200"/>
            <a:ext cx="12541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CF322-5301-4E4B-8494-3749B9AF23D4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animBg="1"/>
      <p:bldP spid="56336" grpId="0" animBg="1"/>
      <p:bldP spid="56337" grpId="0" animBg="1"/>
      <p:bldP spid="563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Before You Start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0775" y="1371600"/>
            <a:ext cx="5178425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Ask for instructions, if you are uncertain of the area or the station you will be working in. 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200" dirty="0" smtClean="0"/>
              <a:t>Are you feeling unsure of the area?</a:t>
            </a:r>
          </a:p>
          <a:p>
            <a:pPr lvl="1" eaLnBrk="1" hangingPunct="1">
              <a:defRPr/>
            </a:pPr>
            <a:r>
              <a:rPr lang="en-US" sz="2200" dirty="0" smtClean="0"/>
              <a:t>Are you feeling unfamiliar with the station? </a:t>
            </a:r>
          </a:p>
          <a:p>
            <a:pPr lvl="1" eaLnBrk="1" hangingPunct="1">
              <a:defRPr/>
            </a:pPr>
            <a:r>
              <a:rPr lang="en-US" sz="2200" dirty="0" smtClean="0"/>
              <a:t>Do you feel a lack experience with the equipment?</a:t>
            </a:r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endParaRPr lang="en-US" sz="2400" dirty="0" smtClean="0"/>
          </a:p>
          <a:p>
            <a:pPr marL="457200" lvl="1" indent="0" eaLnBrk="1" hangingPunct="1">
              <a:buFont typeface="Century Gothic" pitchFamily="34" charset="0"/>
              <a:buNone/>
              <a:defRPr/>
            </a:pPr>
            <a:r>
              <a:rPr lang="en-US" sz="2400" dirty="0" smtClean="0"/>
              <a:t>Ask an adult before starting.</a:t>
            </a:r>
          </a:p>
        </p:txBody>
      </p:sp>
      <p:pic>
        <p:nvPicPr>
          <p:cNvPr id="39940" name="Picture 4" descr="MCj02975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670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ADF7A7-5B85-4D17-9A35-EF8FAC2BD074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1371600" y="1828800"/>
          <a:ext cx="68357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Photo Editor Photo" r:id="rId3" imgW="4285714" imgH="2048161" progId="MSPhotoEd.3">
                  <p:embed/>
                </p:oleObj>
              </mc:Choice>
              <mc:Fallback>
                <p:oleObj name="Photo Editor Photo" r:id="rId3" imgW="4285714" imgH="204816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8357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BE3502-EDDF-4914-80BE-BE67680B3EE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Storing Food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Store food in appropriate containers so the food is safe for later use.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Use shallow containers to store food in refrigerator. </a:t>
            </a:r>
          </a:p>
          <a:p>
            <a:pPr lvl="1" eaLnBrk="1" hangingPunct="1">
              <a:defRPr/>
            </a:pPr>
            <a:r>
              <a:rPr lang="en-US" sz="2400" dirty="0" smtClean="0"/>
              <a:t>Thick foods, such as sloppy </a:t>
            </a:r>
            <a:r>
              <a:rPr lang="en-US" sz="2400" dirty="0" err="1" smtClean="0"/>
              <a:t>joe</a:t>
            </a:r>
            <a:r>
              <a:rPr lang="en-US" sz="2400" dirty="0" smtClean="0"/>
              <a:t> meat or chili, should be chilled in a container </a:t>
            </a:r>
            <a:r>
              <a:rPr lang="en-US" sz="2400" dirty="0" smtClean="0">
                <a:solidFill>
                  <a:schemeClr val="hlink"/>
                </a:solidFill>
              </a:rPr>
              <a:t>no more than 2 inches deep.</a:t>
            </a:r>
          </a:p>
          <a:p>
            <a:pPr lvl="1" eaLnBrk="1" hangingPunct="1">
              <a:defRPr/>
            </a:pPr>
            <a:r>
              <a:rPr lang="en-US" sz="2400" dirty="0" smtClean="0"/>
              <a:t>Other foods, such as a thin soup, can be stored </a:t>
            </a:r>
            <a:r>
              <a:rPr lang="en-US" sz="2400" dirty="0" smtClean="0">
                <a:solidFill>
                  <a:schemeClr val="hlink"/>
                </a:solidFill>
              </a:rPr>
              <a:t>3 inches deep</a:t>
            </a:r>
            <a:r>
              <a:rPr lang="en-US" dirty="0" smtClean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7E1BD7-C545-4D1B-83B8-EAE32F754578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True or False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shallower the food level, the quicker it will chill to a safe temperature.</a:t>
            </a:r>
          </a:p>
          <a:p>
            <a:pPr eaLnBrk="1" hangingPunct="1"/>
            <a:r>
              <a:rPr lang="en-US" altLang="en-US" sz="2000" smtClean="0"/>
              <a:t>Click to see the answer.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990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CC0066"/>
                </a:solidFill>
              </a:rPr>
              <a:t>True</a:t>
            </a:r>
            <a:r>
              <a:rPr lang="en-US" altLang="en-US" sz="4000" b="1"/>
              <a:t> or False</a:t>
            </a:r>
          </a:p>
        </p:txBody>
      </p:sp>
      <p:pic>
        <p:nvPicPr>
          <p:cNvPr id="43013" name="Picture 5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3124200" y="1219200"/>
            <a:ext cx="1295400" cy="6858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2372E0-59F3-4CDB-8D2B-2AF7F128ABEB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Label Containers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Cover food with a lid or plastic wrap before putting it away.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Label the container with the date, time and what is in it.</a:t>
            </a:r>
          </a:p>
          <a:p>
            <a:pPr lvl="1" eaLnBrk="1" hangingPunct="1"/>
            <a:r>
              <a:rPr lang="en-US" altLang="en-US" sz="2400" smtClean="0"/>
              <a:t>This allows the next person to identify the contents without taking it out and uncovering it.</a:t>
            </a:r>
          </a:p>
          <a:p>
            <a:pPr lvl="1" eaLnBrk="1" hangingPunct="1"/>
            <a:r>
              <a:rPr lang="en-US" altLang="en-US" sz="2400" smtClean="0"/>
              <a:t>Writing the date and time lets people know when the food was prepared and how long it is safe to use.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FA521B-9DB0-4B7D-81AF-1E77E7635FD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Which containers are labeled correctly?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Click to see the answer.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434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12" descr="MCHH0098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5814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13"/>
          <p:cNvSpPr txBox="1">
            <a:spLocks noChangeArrowheads="1"/>
          </p:cNvSpPr>
          <p:nvPr/>
        </p:nvSpPr>
        <p:spPr bwMode="auto">
          <a:xfrm>
            <a:off x="1600200" y="2590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51816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B.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600200" y="25908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The date and contents are both listed 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181600" y="3352800"/>
            <a:ext cx="3276600" cy="2743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5066" name="Picture 18" descr="MCj040612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1223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38973-4DC7-4BF0-BF9F-C9D38F58ADD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3" grpId="0"/>
      <p:bldP spid="5838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3" t="-7655" r="-5154" b="14658"/>
          <a:stretch>
            <a:fillRect/>
          </a:stretch>
        </p:blipFill>
        <p:spPr bwMode="auto">
          <a:xfrm>
            <a:off x="6477000" y="4191000"/>
            <a:ext cx="2311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Ice Safety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562600" cy="25146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Food safety also applies to ice served in drinks.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600" smtClean="0"/>
              <a:t>Remember, ice touches the liquids that customers will drink.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343400"/>
            <a:ext cx="5943600" cy="2697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Do not touch the ice with your hands, or scoop the ice with a cup.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Use a metal scoop when adding ice to drinking cups or ice coolers.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smtClean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/>
          <a:stretch>
            <a:fillRect/>
          </a:stretch>
        </p:blipFill>
        <p:spPr bwMode="auto">
          <a:xfrm>
            <a:off x="6248400" y="1296988"/>
            <a:ext cx="17764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FBDB22-172E-47DA-A850-507B8CE7D6A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000"/>
          </a:p>
        </p:txBody>
      </p:sp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385">
            <a:off x="211138" y="819467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Do not lift heavy objects by yourself. Get help!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 extra careful when working with sharp objects, such as knives.</a:t>
            </a:r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 careful around stoves and other </a:t>
            </a:r>
            <a:r>
              <a:rPr lang="en-US" sz="2200" i="1" dirty="0" smtClean="0">
                <a:solidFill>
                  <a:schemeClr val="tx1"/>
                </a:solidFill>
              </a:rPr>
              <a:t>hot</a:t>
            </a:r>
            <a:r>
              <a:rPr lang="en-US" sz="2200" dirty="0" smtClean="0">
                <a:solidFill>
                  <a:schemeClr val="tx1"/>
                </a:solidFill>
              </a:rPr>
              <a:t> equipment.</a:t>
            </a:r>
          </a:p>
          <a:p>
            <a:pPr marL="0" indent="0" eaLnBrk="1" hangingPunct="1">
              <a:buNone/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200" dirty="0" smtClean="0"/>
              <a:t>Keep the floors clean and clear of objects so you don’t trip over anything.  </a:t>
            </a:r>
          </a:p>
          <a:p>
            <a:pPr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Clean up spills to avoid slipping.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Stay Safe </a:t>
            </a:r>
            <a:r>
              <a:rPr lang="en-US" altLang="en-US" dirty="0"/>
              <a:t>W</a:t>
            </a:r>
            <a:r>
              <a:rPr lang="en-US" altLang="en-US" dirty="0" smtClean="0"/>
              <a:t>hile Working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C3889E-8881-42ED-B950-FF432BE59E8A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85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 is in YOUR Hands!</a:t>
            </a:r>
            <a:endParaRPr lang="en-US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C3889E-8881-42ED-B950-FF432BE59E8A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700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Near the end of the module,  you will take a second survey.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The second survey will open in a new window.  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When you are finished with the survey, close the window to return to the program module.</a:t>
            </a: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4FBCAA-9919-4F87-8277-3BB42E417C7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to Take the Post-survey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After completing all the activities and review questions, you are ready to take the survey! Good luck! </a:t>
            </a:r>
          </a:p>
          <a:p>
            <a:pPr eaLnBrk="1" hangingPunct="1"/>
            <a:r>
              <a:rPr lang="en-US" altLang="en-US" dirty="0" smtClean="0"/>
              <a:t>Click </a:t>
            </a:r>
            <a:r>
              <a:rPr lang="en-US" altLang="en-US" b="1" dirty="0" smtClean="0">
                <a:hlinkClick r:id="rId2"/>
              </a:rPr>
              <a:t>here</a:t>
            </a:r>
            <a:r>
              <a:rPr lang="en-US" altLang="en-US" dirty="0" smtClean="0"/>
              <a:t> to begin post-survey!</a:t>
            </a:r>
          </a:p>
        </p:txBody>
      </p:sp>
      <p:pic>
        <p:nvPicPr>
          <p:cNvPr id="47108" name="Picture 5" descr="MCj040773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AF479B-3259-4D61-AD90-3FE7439656A0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Helpful Resources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2590800"/>
            <a:ext cx="8686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2800" dirty="0" smtClean="0">
                <a:hlinkClick r:id="rId2"/>
              </a:rPr>
              <a:t>K-State Research &amp; Extension Food Safety</a:t>
            </a:r>
            <a:endParaRPr lang="en-US" altLang="en-US" sz="2800" dirty="0" smtClean="0"/>
          </a:p>
          <a:p>
            <a:pPr eaLnBrk="1" hangingPunct="1">
              <a:buNone/>
            </a:pPr>
            <a:endParaRPr lang="en-US" altLang="en-US" sz="2800" dirty="0" smtClean="0"/>
          </a:p>
          <a:p>
            <a:pPr eaLnBrk="1" hangingPunct="1">
              <a:buNone/>
            </a:pPr>
            <a:r>
              <a:rPr lang="en-US" altLang="en-US" sz="2800" dirty="0" smtClean="0">
                <a:hlinkClick r:id="rId3"/>
              </a:rPr>
              <a:t>KS </a:t>
            </a:r>
            <a:r>
              <a:rPr lang="en-US" altLang="en-US" sz="2800" dirty="0" err="1" smtClean="0">
                <a:hlinkClick r:id="rId3"/>
              </a:rPr>
              <a:t>Dept</a:t>
            </a:r>
            <a:r>
              <a:rPr lang="en-US" altLang="en-US" sz="2800" dirty="0" smtClean="0">
                <a:hlinkClick r:id="rId3"/>
              </a:rPr>
              <a:t> of Agriculture - Focus on Food Safety</a:t>
            </a:r>
            <a:endParaRPr lang="en-US" altLang="en-US" sz="2800" dirty="0" smtClean="0"/>
          </a:p>
          <a:p>
            <a:pPr eaLnBrk="1" hangingPunct="1">
              <a:buNone/>
            </a:pPr>
            <a:endParaRPr lang="en-US" altLang="en-US" sz="2800" dirty="0"/>
          </a:p>
          <a:p>
            <a:pPr eaLnBrk="1" hangingPunct="1">
              <a:buNone/>
            </a:pPr>
            <a:r>
              <a:rPr lang="en-US" altLang="en-US" sz="2800" dirty="0" smtClean="0">
                <a:hlinkClick r:id="rId4"/>
              </a:rPr>
              <a:t>Partnership for Food Safety Education</a:t>
            </a:r>
            <a:endParaRPr lang="en-US" altLang="en-US" sz="2800" dirty="0" smtClean="0"/>
          </a:p>
          <a:p>
            <a:pPr eaLnBrk="1" hangingPunct="1">
              <a:buNone/>
            </a:pPr>
            <a:endParaRPr lang="en-US" altLang="en-US" sz="2800" dirty="0" smtClean="0"/>
          </a:p>
          <a:p>
            <a:pPr eaLnBrk="1" hangingPunct="1">
              <a:buNone/>
            </a:pPr>
            <a:endParaRPr lang="en-US" altLang="en-US" sz="2800" dirty="0"/>
          </a:p>
          <a:p>
            <a:pPr eaLnBrk="1" hangingPunct="1">
              <a:buNone/>
            </a:pPr>
            <a:endParaRPr lang="en-US" altLang="en-US" sz="2800" dirty="0" smtClean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727325" y="6207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A9D8A3-EE35-402B-BBDA-38A1CAA0570D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667000"/>
            <a:ext cx="6400800" cy="25146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Leavenworth County Extension Office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613 Holiday Plaza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Lansing, KS 66048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916-364-5700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www.leavenworth.ksu.edu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3789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309" y="533400"/>
            <a:ext cx="316774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5" descr="KFLvioletPr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20" y="4816971"/>
            <a:ext cx="2493323" cy="101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6248400"/>
            <a:ext cx="609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K-State Research &amp; Extension is </a:t>
            </a:r>
            <a:r>
              <a:rPr lang="en-US" altLang="en-US" sz="1400" dirty="0">
                <a:solidFill>
                  <a:schemeClr val="tx1"/>
                </a:solidFill>
              </a:rPr>
              <a:t>an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8900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It’s Time to Take the Pre-Survey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Century Gothic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Click 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here</a:t>
            </a:r>
            <a:r>
              <a:rPr lang="en-US" dirty="0" smtClean="0"/>
              <a:t> to begin the survey.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You’ll return this module when you are done with the pre-survey. 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C82279-8EF2-413C-B066-66EA61E3594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Serving food to the public can be a fun experience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86200" y="2057400"/>
            <a:ext cx="48768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Remember:</a:t>
            </a:r>
          </a:p>
          <a:p>
            <a:pPr lvl="1" eaLnBrk="1" hangingPunct="1"/>
            <a:r>
              <a:rPr lang="en-US" altLang="en-US" smtClean="0"/>
              <a:t>Personal safety and food safety come first. </a:t>
            </a:r>
          </a:p>
          <a:p>
            <a:pPr lvl="1" eaLnBrk="1" hangingPunct="1">
              <a:buFont typeface="Century Gothic" pitchFamily="34" charset="0"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Be careful when working, and keep a clean workplace.</a:t>
            </a:r>
          </a:p>
        </p:txBody>
      </p:sp>
      <p:pic>
        <p:nvPicPr>
          <p:cNvPr id="8196" name="Picture 11" descr="MCj02377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362200"/>
            <a:ext cx="28813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711773-C66D-4F36-8010-A975B62C7CD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 Time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Working at a temporary food stand should be: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Fun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Boring</a:t>
            </a:r>
          </a:p>
          <a:p>
            <a:pPr marL="990600" lvl="1" indent="-533400" eaLnBrk="1" hangingPunct="1">
              <a:buFont typeface="Century Gothic" pitchFamily="34" charset="0"/>
              <a:buAutoNum type="alphaLcParenR"/>
            </a:pPr>
            <a:r>
              <a:rPr lang="en-US" altLang="en-US" smtClean="0"/>
              <a:t>Unenjoyable</a:t>
            </a:r>
          </a:p>
          <a:p>
            <a:pPr marL="609600" indent="-609600" eaLnBrk="1" hangingPunct="1"/>
            <a:endParaRPr lang="en-US" altLang="en-US" sz="1000" smtClean="0"/>
          </a:p>
          <a:p>
            <a:pPr marL="1371600" lvl="2" indent="-457200" eaLnBrk="1" hangingPunct="1"/>
            <a:r>
              <a:rPr lang="en-US" altLang="en-US" sz="2000" smtClean="0"/>
              <a:t>Click to see answer</a:t>
            </a:r>
          </a:p>
          <a:p>
            <a:pPr marL="609600" indent="-609600" eaLnBrk="1" hangingPunct="1"/>
            <a:endParaRPr lang="en-US" altLang="en-US" sz="2000" smtClean="0"/>
          </a:p>
        </p:txBody>
      </p:sp>
      <p:pic>
        <p:nvPicPr>
          <p:cNvPr id="9220" name="Picture 4" descr="MCj0407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57200" y="5029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The answer is a.  We hope the experience is enjoyable for those who have the chance to help out.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371600" y="2667000"/>
            <a:ext cx="9144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2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96200" cy="1143000"/>
          </a:xfrm>
        </p:spPr>
        <p:txBody>
          <a:bodyPr/>
          <a:lstStyle/>
          <a:p>
            <a:r>
              <a:rPr lang="en-US" dirty="0" smtClean="0"/>
              <a:t>Food Safety-It’s a Big Deal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estimates from CDC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8 million cases of food borne illness</a:t>
            </a:r>
          </a:p>
          <a:p>
            <a:pPr lvl="1"/>
            <a:r>
              <a:rPr lang="en-US" dirty="0" smtClean="0"/>
              <a:t>128,000 hospitalizations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000 deaths</a:t>
            </a:r>
          </a:p>
          <a:p>
            <a:pPr lvl="1"/>
            <a:r>
              <a:rPr lang="en-US" dirty="0" smtClean="0"/>
              <a:t>$77 billion </a:t>
            </a:r>
            <a:r>
              <a:rPr lang="en-US" dirty="0"/>
              <a:t>annual cost</a:t>
            </a:r>
            <a:endParaRPr lang="en-US" dirty="0" smtClean="0"/>
          </a:p>
          <a:p>
            <a:r>
              <a:rPr lang="en-US" dirty="0" smtClean="0"/>
              <a:t>Food Borne Illness (FBI) is a serious public health threat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E6A80-EDE0-4182-B420-89F60FDDF23E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89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ertical and Horizontal design template 12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Vertical and Horizonta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tical and Horizonta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4169</TotalTime>
  <Words>2177</Words>
  <Application>Microsoft Office PowerPoint</Application>
  <PresentationFormat>On-screen Show (4:3)</PresentationFormat>
  <Paragraphs>406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Century Gothic</vt:lpstr>
      <vt:lpstr>굴림</vt:lpstr>
      <vt:lpstr>Times New Roman</vt:lpstr>
      <vt:lpstr>Wingdings</vt:lpstr>
      <vt:lpstr>Vertical and Horizontal design template</vt:lpstr>
      <vt:lpstr>Photo Editor Photo</vt:lpstr>
      <vt:lpstr>Food Safety at the Foodstand</vt:lpstr>
      <vt:lpstr>Kids Keeping Food Stands Safe</vt:lpstr>
      <vt:lpstr>How to work though this program </vt:lpstr>
      <vt:lpstr>PowerPoint Presentation</vt:lpstr>
      <vt:lpstr>PowerPoint Presentation</vt:lpstr>
      <vt:lpstr>It’s Time to Take the Pre-Survey</vt:lpstr>
      <vt:lpstr>Serving food to the public can be a fun experience</vt:lpstr>
      <vt:lpstr>Question Time </vt:lpstr>
      <vt:lpstr>Food Safety-It’s a Big Deal</vt:lpstr>
      <vt:lpstr>Food Borne Illness:  Who’s at Risk</vt:lpstr>
      <vt:lpstr>How Does FBI Occur</vt:lpstr>
      <vt:lpstr>What do Microbes Need to Grow? </vt:lpstr>
      <vt:lpstr>PowerPoint Presentation</vt:lpstr>
      <vt:lpstr>You are responsible for identifying “potentially hazardous” foods.</vt:lpstr>
      <vt:lpstr>PowerPoint Presentation</vt:lpstr>
      <vt:lpstr>What are the Four Steps  to Food Safety?</vt:lpstr>
      <vt:lpstr>True or False</vt:lpstr>
      <vt:lpstr>PowerPoint Presentation</vt:lpstr>
      <vt:lpstr>Cleaning and Sanitizing </vt:lpstr>
      <vt:lpstr>PowerPoint Presentation</vt:lpstr>
      <vt:lpstr>PowerPoint Presentation</vt:lpstr>
      <vt:lpstr>Keeping it Clean</vt:lpstr>
      <vt:lpstr>Cleaning dishes</vt:lpstr>
      <vt:lpstr>PowerPoint Presentation</vt:lpstr>
      <vt:lpstr>Volunteer Health and Hygiene </vt:lpstr>
      <vt:lpstr>20 Seconds…</vt:lpstr>
      <vt:lpstr>          Always Wash Your Hands:</vt:lpstr>
      <vt:lpstr>Keep Neat and Clean!</vt:lpstr>
      <vt:lpstr>You are about to start your shift.</vt:lpstr>
      <vt:lpstr>        Glove Safety</vt:lpstr>
      <vt:lpstr>PowerPoint Presentation</vt:lpstr>
      <vt:lpstr>Contamination and Foodborne Illness </vt:lpstr>
      <vt:lpstr>Serving Utensil Use</vt:lpstr>
      <vt:lpstr>PowerPoint Presentation</vt:lpstr>
      <vt:lpstr>Match the following foods with the proper serving utensils :</vt:lpstr>
      <vt:lpstr>PowerPoint Presentation</vt:lpstr>
      <vt:lpstr>Preparing, cooking and serving food </vt:lpstr>
      <vt:lpstr>You noticed some of the equipment is not heating foods correctly.</vt:lpstr>
      <vt:lpstr>Serving Customers</vt:lpstr>
      <vt:lpstr>You have to serve food to customers</vt:lpstr>
      <vt:lpstr>Before You Start</vt:lpstr>
      <vt:lpstr>PowerPoint Presentation</vt:lpstr>
      <vt:lpstr>Storing Food</vt:lpstr>
      <vt:lpstr>True or False</vt:lpstr>
      <vt:lpstr>Label Containers</vt:lpstr>
      <vt:lpstr>Which containers are labeled correctly?</vt:lpstr>
      <vt:lpstr>Ice Safety</vt:lpstr>
      <vt:lpstr>Stay Safe While Working</vt:lpstr>
      <vt:lpstr>Food Safety is in YOUR Hands!</vt:lpstr>
      <vt:lpstr>Time to Take the Post-survey</vt:lpstr>
      <vt:lpstr>Helpful Resources</vt:lpstr>
      <vt:lpstr>PowerPoint Presentation</vt:lpstr>
    </vt:vector>
  </TitlesOfParts>
  <Company>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Model for Temporary Youth Food Stand Workers</dc:title>
  <dc:creator>Bridget Curley</dc:creator>
  <cp:lastModifiedBy>Diane Mack</cp:lastModifiedBy>
  <cp:revision>100</cp:revision>
  <dcterms:created xsi:type="dcterms:W3CDTF">2006-10-09T12:41:01Z</dcterms:created>
  <dcterms:modified xsi:type="dcterms:W3CDTF">2018-02-19T15:16:20Z</dcterms:modified>
</cp:coreProperties>
</file>